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307" r:id="rId3"/>
    <p:sldId id="308" r:id="rId4"/>
    <p:sldId id="309" r:id="rId5"/>
    <p:sldId id="261" r:id="rId6"/>
    <p:sldId id="262" r:id="rId7"/>
    <p:sldId id="310" r:id="rId8"/>
    <p:sldId id="305" r:id="rId9"/>
    <p:sldId id="306" r:id="rId10"/>
    <p:sldId id="266" r:id="rId11"/>
    <p:sldId id="269" r:id="rId12"/>
    <p:sldId id="270" r:id="rId13"/>
    <p:sldId id="271" r:id="rId14"/>
    <p:sldId id="275" r:id="rId15"/>
    <p:sldId id="279" r:id="rId16"/>
    <p:sldId id="311" r:id="rId17"/>
    <p:sldId id="280" r:id="rId18"/>
    <p:sldId id="312" r:id="rId19"/>
    <p:sldId id="281" r:id="rId20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aseline="0" dirty="0">
                <a:solidFill>
                  <a:srgbClr val="00B050"/>
                </a:solidFill>
              </a:rPr>
              <a:t>УРОВЕНЬ ОБУЧЕННОСТИ</a:t>
            </a:r>
            <a:endParaRPr lang="ru-RU" dirty="0">
              <a:solidFill>
                <a:srgbClr val="00B05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29-41E8-A79A-D7A2A558E7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29-41E8-A79A-D7A2A558E7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29-41E8-A79A-D7A2A558E7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7534632"/>
        <c:axId val="577533848"/>
      </c:barChart>
      <c:catAx>
        <c:axId val="57753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7533848"/>
        <c:crosses val="autoZero"/>
        <c:auto val="1"/>
        <c:lblAlgn val="ctr"/>
        <c:lblOffset val="100"/>
        <c:noMultiLvlLbl val="0"/>
      </c:catAx>
      <c:valAx>
        <c:axId val="57753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753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 в школе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</c:v>
                </c:pt>
                <c:pt idx="1">
                  <c:v>70</c:v>
                </c:pt>
                <c:pt idx="2">
                  <c:v>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C1-44F1-893C-B790D5E206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учащихся охваченных доп.образованием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53</c:v>
                </c:pt>
                <c:pt idx="1">
                  <c:v>50</c:v>
                </c:pt>
                <c:pt idx="2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C1-44F1-893C-B790D5E206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Прцент учащихся охваченных доп образованием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74</c:v>
                </c:pt>
                <c:pt idx="1">
                  <c:v>71</c:v>
                </c:pt>
                <c:pt idx="2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C1-44F1-893C-B790D5E20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63802520"/>
        <c:axId val="563802912"/>
        <c:axId val="338492448"/>
      </c:bar3DChart>
      <c:catAx>
        <c:axId val="56380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802912"/>
        <c:crosses val="autoZero"/>
        <c:auto val="1"/>
        <c:lblAlgn val="ctr"/>
        <c:lblOffset val="100"/>
        <c:noMultiLvlLbl val="0"/>
      </c:catAx>
      <c:valAx>
        <c:axId val="56380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802520"/>
        <c:crosses val="autoZero"/>
        <c:crossBetween val="between"/>
      </c:valAx>
      <c:serAx>
        <c:axId val="3384924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380291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B050"/>
                </a:solidFill>
              </a:rPr>
              <a:t>КАЧЕСТВО</a:t>
            </a:r>
            <a:r>
              <a:rPr lang="ru-RU" baseline="0" dirty="0">
                <a:solidFill>
                  <a:srgbClr val="00B050"/>
                </a:solidFill>
              </a:rPr>
              <a:t> ЗНАНИЙ</a:t>
            </a:r>
            <a:endParaRPr lang="ru-RU" dirty="0">
              <a:solidFill>
                <a:srgbClr val="00B05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14-40B9-9C58-9285D77811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14-40B9-9C58-9285D778116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14-40B9-9C58-9285D77811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0739136"/>
        <c:axId val="500738744"/>
      </c:barChart>
      <c:catAx>
        <c:axId val="50073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738744"/>
        <c:crosses val="autoZero"/>
        <c:auto val="1"/>
        <c:lblAlgn val="ctr"/>
        <c:lblOffset val="100"/>
        <c:noMultiLvlLbl val="0"/>
      </c:catAx>
      <c:valAx>
        <c:axId val="500738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0739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ГИА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ИС</c:v>
                </c:pt>
                <c:pt idx="1">
                  <c:v>Русский язык</c:v>
                </c:pt>
                <c:pt idx="2">
                  <c:v>Математика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83</c:v>
                </c:pt>
                <c:pt idx="2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A7-4F00-B1A5-4FF74BCBBAC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ИС</c:v>
                </c:pt>
                <c:pt idx="1">
                  <c:v>Русский язык</c:v>
                </c:pt>
                <c:pt idx="2">
                  <c:v>Математика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100</c:v>
                </c:pt>
                <c:pt idx="1">
                  <c:v>89</c:v>
                </c:pt>
                <c:pt idx="2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A7-4F00-B1A5-4FF74BCBBAC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ИС</c:v>
                </c:pt>
                <c:pt idx="1">
                  <c:v>Русский язык</c:v>
                </c:pt>
                <c:pt idx="2">
                  <c:v>Математика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100</c:v>
                </c:pt>
                <c:pt idx="1">
                  <c:v>66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A7-4F00-B1A5-4FF74BCBB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2409520"/>
        <c:axId val="502409912"/>
      </c:barChart>
      <c:catAx>
        <c:axId val="50240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2409912"/>
        <c:crosses val="autoZero"/>
        <c:auto val="1"/>
        <c:lblAlgn val="ctr"/>
        <c:lblOffset val="100"/>
        <c:noMultiLvlLbl val="0"/>
      </c:catAx>
      <c:valAx>
        <c:axId val="502409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240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Школьный</a:t>
            </a:r>
            <a:r>
              <a:rPr lang="ru-RU" baseline="0" dirty="0">
                <a:solidFill>
                  <a:srgbClr val="FF0000"/>
                </a:solidFill>
              </a:rPr>
              <a:t> этап</a:t>
            </a:r>
            <a:endParaRPr lang="ru-RU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5B-41F5-B45D-79820E610A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победители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32</c:v>
                </c:pt>
                <c:pt idx="1">
                  <c:v>29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5B-41F5-B45D-79820E610AD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призеры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16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5B-41F5-B45D-79820E610A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5394032"/>
        <c:axId val="504993136"/>
      </c:barChart>
      <c:catAx>
        <c:axId val="355394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4993136"/>
        <c:crosses val="autoZero"/>
        <c:auto val="1"/>
        <c:lblAlgn val="ctr"/>
        <c:lblOffset val="100"/>
        <c:noMultiLvlLbl val="0"/>
      </c:catAx>
      <c:valAx>
        <c:axId val="504993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539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9A-4EFC-BDFB-089A614EE9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9A-4EFC-BDFB-089A614EE9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9A-4EFC-BDFB-089A614EE9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9A-4EFC-BDFB-089A614EE98E}"/>
              </c:ext>
            </c:extLst>
          </c:dPt>
          <c:dLbls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bg1"/>
                        </a:solidFill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39A-4EFC-BDFB-089A614EE98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39A-4EFC-BDFB-089A614EE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/>
              <a:t>СТАЖ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469-4EF6-8F43-82CA4D8F1AE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469-4EF6-8F43-82CA4D8F1AE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469-4EF6-8F43-82CA4D8F1AE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469-4EF6-8F43-82CA4D8F1AEC}"/>
              </c:ext>
            </c:extLst>
          </c:dPt>
          <c:cat>
            <c:strRef>
              <c:f>Лист1!$A$2:$A$5</c:f>
              <c:strCache>
                <c:ptCount val="3"/>
                <c:pt idx="0">
                  <c:v>До 3 -х лет</c:v>
                </c:pt>
                <c:pt idx="1">
                  <c:v>от 10 до 15 лет</c:v>
                </c:pt>
                <c:pt idx="2">
                  <c:v>более 20 лет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0.1</c:v>
                </c:pt>
                <c:pt idx="2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469-4EF6-8F43-82CA4D8F1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Квалификационная категория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43-4D31-AA21-49CEF37A00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43-4D31-AA21-49CEF37A00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43-4D31-AA21-49CEF37A0033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Высшая </c:v>
                </c:pt>
                <c:pt idx="1">
                  <c:v>Первая </c:v>
                </c:pt>
                <c:pt idx="2">
                  <c:v>СЗД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</c:v>
                </c:pt>
                <c:pt idx="1">
                  <c:v>0.5</c:v>
                </c:pt>
                <c:pt idx="2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843-4D31-AA21-49CEF37A00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721090191041517"/>
          <c:y val="0.88665001507546837"/>
          <c:w val="0.70176666886737515"/>
          <c:h val="8.76508642931291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образования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D2-4F78-860B-3AA4E82534B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D2-4F78-860B-3AA4E82534BA}"/>
              </c:ext>
            </c:extLst>
          </c:dPt>
          <c:cat>
            <c:strRef>
              <c:f>Лист1!$A$2:$A$3</c:f>
              <c:strCache>
                <c:ptCount val="2"/>
                <c:pt idx="0">
                  <c:v>Среднее специальное</c:v>
                </c:pt>
                <c:pt idx="1">
                  <c:v>Высшее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5D2-4F78-860B-3AA4E8253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*</a:t>
            </a:r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747113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A41F654-7C75-4689-9FAA-8EDCB69FFE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7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239A98A-3EF6-457A-BDA8-0DECE81302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80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21F31C5-8AA2-44A9-8020-5EE01AF6AC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F81A7A6-A558-4446-92CD-F0015C0974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8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 noEditPoints="1"/>
          </p:cNvSpPr>
          <p:nvPr>
            <p:ph type="ctrTitle"/>
          </p:nvPr>
        </p:nvSpPr>
        <p:spPr>
          <a:xfrm>
            <a:off x="1347597" y="2304033"/>
            <a:ext cx="650748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7" name="Holder 7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5" name="Holder 5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 noEditPoints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4" name="Holder 4"/>
          <p:cNvSpPr>
            <a:spLocks noGrp="1" noEditPoints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 noEditPoints="1"/>
          </p:cNvSpPr>
          <p:nvPr>
            <p:ph type="title"/>
          </p:nvPr>
        </p:nvSpPr>
        <p:spPr>
          <a:xfrm>
            <a:off x="855980" y="103123"/>
            <a:ext cx="7430770" cy="1049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 noEditPoints="1"/>
          </p:cNvSpPr>
          <p:nvPr>
            <p:ph type="body" idx="1"/>
          </p:nvPr>
        </p:nvSpPr>
        <p:spPr>
          <a:xfrm>
            <a:off x="224485" y="2436367"/>
            <a:ext cx="8389620" cy="3839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" name="Holder 4"/>
          <p:cNvSpPr>
            <a:spLocks noGrp="1" noEditPoints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 noEditPoints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10/13/2024</a:t>
            </a:fld>
            <a:endParaRPr lang="en-US"/>
          </a:p>
        </p:txBody>
      </p:sp>
      <p:sp>
        <p:nvSpPr>
          <p:cNvPr id="6" name="Holder 6"/>
          <p:cNvSpPr>
            <a:spLocks noGrp="1" noEditPoints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r.michurina@yandex.r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hyperlink" Target="https://bogorodskaya.nnovschool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bmp"/><Relationship Id="rId5" Type="http://schemas.openxmlformats.org/officeDocument/2006/relationships/image" Target="../media/image8.bmp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title"/>
          </p:nvPr>
        </p:nvSpPr>
        <p:spPr>
          <a:xfrm>
            <a:off x="1752600" y="1295401"/>
            <a:ext cx="7162800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4235" marR="677545" indent="1038225" algn="ctr">
              <a:lnSpc>
                <a:spcPct val="120000"/>
              </a:lnSpc>
              <a:spcBef>
                <a:spcPts val="100"/>
              </a:spcBef>
              <a:tabLst>
                <a:tab pos="2499995" algn="l"/>
              </a:tabLst>
            </a:pPr>
            <a:r>
              <a:rPr lang="ru-RU" sz="2800" spc="-25" dirty="0">
                <a:solidFill>
                  <a:srgbClr val="C00000"/>
                </a:solidFill>
              </a:rPr>
              <a:t>Реализация результатов программы развития </a:t>
            </a:r>
            <a:br>
              <a:rPr lang="ru-RU" sz="2800" spc="-25" dirty="0">
                <a:solidFill>
                  <a:srgbClr val="C00000"/>
                </a:solidFill>
              </a:rPr>
            </a:br>
            <a:r>
              <a:rPr lang="ru-RU" sz="2800" spc="-25" dirty="0">
                <a:solidFill>
                  <a:srgbClr val="C00000"/>
                </a:solidFill>
              </a:rPr>
              <a:t>«Выход из статуса ШНОР» </a:t>
            </a:r>
            <a:br>
              <a:rPr lang="ru-RU" sz="2800" spc="-25" dirty="0">
                <a:solidFill>
                  <a:srgbClr val="C00000"/>
                </a:solidFill>
              </a:rPr>
            </a:br>
            <a:r>
              <a:rPr lang="ru-RU" sz="2800" spc="-25" dirty="0">
                <a:solidFill>
                  <a:srgbClr val="C00000"/>
                </a:solidFill>
              </a:rPr>
              <a:t>(</a:t>
            </a:r>
            <a:r>
              <a:rPr lang="ru-RU" sz="2000" spc="-25" dirty="0">
                <a:solidFill>
                  <a:srgbClr val="C00000"/>
                </a:solidFill>
              </a:rPr>
              <a:t>п</a:t>
            </a:r>
            <a:r>
              <a:rPr sz="2000" spc="-25" dirty="0" err="1">
                <a:solidFill>
                  <a:srgbClr val="C00000"/>
                </a:solidFill>
              </a:rPr>
              <a:t>ереход</a:t>
            </a:r>
            <a:r>
              <a:rPr sz="2000" spc="-95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в</a:t>
            </a:r>
            <a:r>
              <a:rPr sz="2000" spc="-100" dirty="0">
                <a:solidFill>
                  <a:srgbClr val="C00000"/>
                </a:solidFill>
              </a:rPr>
              <a:t> </a:t>
            </a:r>
            <a:r>
              <a:rPr sz="2000" spc="-10" dirty="0">
                <a:solidFill>
                  <a:srgbClr val="C00000"/>
                </a:solidFill>
              </a:rPr>
              <a:t>эффективный</a:t>
            </a:r>
            <a:r>
              <a:rPr sz="2000" spc="-65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режим</a:t>
            </a:r>
            <a:r>
              <a:rPr sz="2000" spc="-90" dirty="0">
                <a:solidFill>
                  <a:srgbClr val="C00000"/>
                </a:solidFill>
              </a:rPr>
              <a:t> </a:t>
            </a:r>
            <a:r>
              <a:rPr sz="2000" spc="-10" dirty="0">
                <a:solidFill>
                  <a:srgbClr val="C00000"/>
                </a:solidFill>
              </a:rPr>
              <a:t>работы </a:t>
            </a:r>
            <a:r>
              <a:rPr sz="2000" dirty="0">
                <a:solidFill>
                  <a:srgbClr val="C00000"/>
                </a:solidFill>
              </a:rPr>
              <a:t>в</a:t>
            </a:r>
            <a:r>
              <a:rPr sz="2000" spc="-75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рамках</a:t>
            </a:r>
            <a:r>
              <a:rPr sz="2000" spc="-60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проекта</a:t>
            </a:r>
            <a:r>
              <a:rPr sz="2000" spc="-60" dirty="0">
                <a:solidFill>
                  <a:srgbClr val="C00000"/>
                </a:solidFill>
              </a:rPr>
              <a:t> </a:t>
            </a:r>
            <a:r>
              <a:rPr sz="2000" spc="-10" dirty="0">
                <a:solidFill>
                  <a:srgbClr val="C00000"/>
                </a:solidFill>
              </a:rPr>
              <a:t>«500+»</a:t>
            </a:r>
            <a:r>
              <a:rPr lang="ru-RU" sz="2800" spc="-10" dirty="0">
                <a:solidFill>
                  <a:srgbClr val="C00000"/>
                </a:solidFill>
              </a:rPr>
              <a:t>)</a:t>
            </a:r>
            <a:endParaRPr sz="2800" dirty="0">
              <a:solidFill>
                <a:srgbClr val="C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05400" y="3962400"/>
            <a:ext cx="4038600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Варнавинский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с.Богородское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ул.Советская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д.42 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ir.michurina@yandex.ru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https://bogorodskaya.nnovschool.ru/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88315832162</a:t>
            </a:r>
            <a:endParaRPr sz="1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152400"/>
            <a:ext cx="76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Муниципальное бюджетное общеобразовательное учреждение Богородская основная школа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05000" y="3478409"/>
            <a:ext cx="1885666" cy="335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ctrTitle"/>
          </p:nvPr>
        </p:nvSpPr>
        <p:spPr>
          <a:xfrm>
            <a:off x="2286000" y="1295400"/>
            <a:ext cx="508670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800" spc="-40" dirty="0">
                <a:solidFill>
                  <a:srgbClr val="00B0F0"/>
                </a:solidFill>
              </a:rPr>
              <a:t>ПРОГРАММЫ</a:t>
            </a:r>
            <a:r>
              <a:rPr lang="ru-RU" sz="1800" spc="-60" dirty="0">
                <a:solidFill>
                  <a:srgbClr val="00B0F0"/>
                </a:solidFill>
              </a:rPr>
              <a:t> </a:t>
            </a:r>
            <a:r>
              <a:rPr lang="ru-RU" sz="1800" dirty="0">
                <a:solidFill>
                  <a:srgbClr val="00B0F0"/>
                </a:solidFill>
              </a:rPr>
              <a:t>АНТИРИСКОВЫХ</a:t>
            </a:r>
            <a:r>
              <a:rPr lang="ru-RU" sz="1800" spc="-50" dirty="0">
                <a:solidFill>
                  <a:srgbClr val="00B0F0"/>
                </a:solidFill>
              </a:rPr>
              <a:t> </a:t>
            </a:r>
            <a:r>
              <a:rPr lang="ru-RU" sz="1800" spc="-25" dirty="0">
                <a:solidFill>
                  <a:srgbClr val="00B0F0"/>
                </a:solidFill>
              </a:rPr>
              <a:t>МЕР</a:t>
            </a:r>
            <a:endParaRPr sz="1800" dirty="0">
              <a:solidFill>
                <a:srgbClr val="00B0F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0" y="1584582"/>
            <a:ext cx="6727825" cy="914161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132840" marR="5080" indent="-1120775">
              <a:lnSpc>
                <a:spcPts val="3460"/>
              </a:lnSpc>
              <a:spcBef>
                <a:spcPts val="535"/>
              </a:spcBef>
              <a:tabLst>
                <a:tab pos="4072890" algn="l"/>
              </a:tabLst>
            </a:pPr>
            <a:r>
              <a:rPr lang="ru-RU"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 </a:t>
            </a:r>
            <a:r>
              <a:rPr lang="ru-RU" sz="2000" b="1" spc="-1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внутришкольной</a:t>
            </a:r>
            <a:r>
              <a:rPr lang="ru-RU"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повышения квалификации</a:t>
            </a:r>
            <a:r>
              <a:rPr sz="2000" b="1"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2723468"/>
            <a:ext cx="739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Мероприятия: </a:t>
            </a:r>
          </a:p>
          <a:p>
            <a:r>
              <a:rPr lang="ru-RU" dirty="0">
                <a:solidFill>
                  <a:srgbClr val="0070C0"/>
                </a:solidFill>
              </a:rPr>
              <a:t>1</a:t>
            </a:r>
            <a:r>
              <a:rPr lang="ru-RU" dirty="0"/>
              <a:t>.Проведение методических мероприятий, направленных на повышение профессиональных компетенций педагогов и сохранение их эмоционального благополучия и распространение лучших практик работы педагогического коллектива.</a:t>
            </a:r>
          </a:p>
          <a:p>
            <a:r>
              <a:rPr lang="ru-RU" dirty="0">
                <a:solidFill>
                  <a:srgbClr val="0070C0"/>
                </a:solidFill>
              </a:rPr>
              <a:t>2</a:t>
            </a:r>
            <a:r>
              <a:rPr lang="ru-RU" dirty="0"/>
              <a:t>.Организация условий для участия в семинарах и </a:t>
            </a:r>
            <a:r>
              <a:rPr lang="ru-RU" dirty="0" err="1"/>
              <a:t>вебинарах</a:t>
            </a:r>
            <a:r>
              <a:rPr lang="ru-RU" dirty="0"/>
              <a:t> НИРО, ФИОКО и др.</a:t>
            </a:r>
          </a:p>
          <a:p>
            <a:r>
              <a:rPr lang="ru-RU" dirty="0">
                <a:solidFill>
                  <a:srgbClr val="0070C0"/>
                </a:solidFill>
              </a:rPr>
              <a:t>3</a:t>
            </a:r>
            <a:r>
              <a:rPr lang="ru-RU" dirty="0"/>
              <a:t>.Составление плана мероприятий по увеличению доли учителей, вовлеченных в систему наставничества.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title"/>
          </p:nvPr>
        </p:nvSpPr>
        <p:spPr>
          <a:xfrm>
            <a:off x="2209800" y="192979"/>
            <a:ext cx="5853939" cy="161518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510"/>
              </a:lnSpc>
              <a:spcBef>
                <a:spcPts val="95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ОЦЕНКИ РЕЗУЛЬТАТИВНОСТИ РЕАЛИЗАЦИИ ПРОГРАММЫ РАЗВИТИЯ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коэффициента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обученности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качества знаний учащихся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200" dirty="0"/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1524000" y="1487564"/>
          <a:ext cx="2971800" cy="397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Диаграмма 22"/>
          <p:cNvGraphicFramePr/>
          <p:nvPr/>
        </p:nvGraphicFramePr>
        <p:xfrm>
          <a:off x="5136768" y="1752600"/>
          <a:ext cx="3321431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title"/>
          </p:nvPr>
        </p:nvSpPr>
        <p:spPr>
          <a:xfrm>
            <a:off x="1371600" y="240971"/>
            <a:ext cx="7239000" cy="83099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80645" algn="ctr">
              <a:lnSpc>
                <a:spcPts val="3020"/>
              </a:lnSpc>
              <a:spcBef>
                <a:spcPts val="480"/>
              </a:spcBef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 образовательной деятельности</a:t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ГИА</a:t>
            </a:r>
            <a:endParaRPr sz="2800" dirty="0"/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4419600" y="1828800"/>
          <a:ext cx="4343400" cy="294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68779" y="302810"/>
            <a:ext cx="67201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 образовательной деятельности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-56611" y="18682"/>
            <a:ext cx="9213945" cy="6839318"/>
          </a:xfrm>
          <a:prstGeom prst="rect">
            <a:avLst/>
          </a:prstGeom>
        </p:spPr>
      </p:pic>
      <p:sp>
        <p:nvSpPr>
          <p:cNvPr id="3" name="object 3"/>
          <p:cNvSpPr>
            <a:spLocks noGrp="1" noEditPoints="1"/>
          </p:cNvSpPr>
          <p:nvPr>
            <p:ph type="title"/>
          </p:nvPr>
        </p:nvSpPr>
        <p:spPr>
          <a:xfrm>
            <a:off x="1002030" y="140560"/>
            <a:ext cx="303657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dirty="0"/>
              <a:t>Курсы повышения квалификации</a:t>
            </a:r>
            <a:endParaRPr sz="28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2104030"/>
              </p:ext>
            </p:extLst>
          </p:nvPr>
        </p:nvGraphicFramePr>
        <p:xfrm>
          <a:off x="-457200" y="1828800"/>
          <a:ext cx="40386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40004" y="2515011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77%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804" y="34383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4400" y="381000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Развитие кадрового потенциала</a:t>
            </a: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807104461"/>
              </p:ext>
            </p:extLst>
          </p:nvPr>
        </p:nvGraphicFramePr>
        <p:xfrm>
          <a:off x="5410200" y="1336244"/>
          <a:ext cx="3429000" cy="249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4271411967"/>
              </p:ext>
            </p:extLst>
          </p:nvPr>
        </p:nvGraphicFramePr>
        <p:xfrm>
          <a:off x="2884231" y="1436859"/>
          <a:ext cx="3332260" cy="296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151828079"/>
              </p:ext>
            </p:extLst>
          </p:nvPr>
        </p:nvGraphicFramePr>
        <p:xfrm>
          <a:off x="5029200" y="3807672"/>
          <a:ext cx="3505200" cy="228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title"/>
          </p:nvPr>
        </p:nvSpPr>
        <p:spPr>
          <a:xfrm>
            <a:off x="855980" y="103123"/>
            <a:ext cx="7430770" cy="359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ts val="2735"/>
              </a:lnSpc>
              <a:spcBef>
                <a:spcPts val="100"/>
              </a:spcBef>
            </a:pPr>
            <a:r>
              <a:rPr lang="ru-RU" spc="-10" dirty="0">
                <a:solidFill>
                  <a:srgbClr val="E8411F"/>
                </a:solidFill>
              </a:rPr>
              <a:t>Охват обучающихся дополнительным образованием</a:t>
            </a:r>
            <a:endParaRPr spc="-20" dirty="0">
              <a:solidFill>
                <a:srgbClr val="E8411F"/>
              </a:solidFill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3853728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304801"/>
            <a:ext cx="754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дополнительных общеразвивающих программ,</a:t>
            </a:r>
          </a:p>
          <a:p>
            <a:pPr algn="just"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направленных на организацию работы с одарёнными детьми с учетом</a:t>
            </a:r>
          </a:p>
          <a:p>
            <a:pPr algn="just">
              <a:defRPr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изменений в технологических и организационно- педагогических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 образовательного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 (открытие Центра «Точка роста»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    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научной и технологической направленностей)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878842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3894096" cy="219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31" y="3657600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740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89175" y="304800"/>
            <a:ext cx="7625333" cy="1047750"/>
          </a:xfrm>
          <a:prstGeom prst="rect">
            <a:avLst/>
          </a:prstGeom>
        </p:spPr>
      </p:pic>
      <p:sp>
        <p:nvSpPr>
          <p:cNvPr id="3" name="object 3"/>
          <p:cNvSpPr>
            <a:spLocks noGrp="1" noEditPoints="1"/>
          </p:cNvSpPr>
          <p:nvPr>
            <p:ph type="title"/>
          </p:nvPr>
        </p:nvSpPr>
        <p:spPr>
          <a:xfrm>
            <a:off x="1334325" y="682353"/>
            <a:ext cx="7403465" cy="7112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indent="3175" algn="ctr">
              <a:lnSpc>
                <a:spcPct val="89000"/>
              </a:lnSpc>
              <a:spcBef>
                <a:spcPts val="420"/>
              </a:spcBef>
            </a:pPr>
            <a:r>
              <a:rPr lang="ru-RU" spc="-10" dirty="0" smtClean="0">
                <a:solidFill>
                  <a:srgbClr val="FF6600"/>
                </a:solidFill>
              </a:rPr>
              <a:t>Параметры оценки эффективности реализации программы развития</a:t>
            </a:r>
            <a:endParaRPr spc="-10" dirty="0">
              <a:solidFill>
                <a:srgbClr val="FF66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4325" y="1442447"/>
            <a:ext cx="74034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и программно-методическая оснащенность образовательного процесса:</a:t>
            </a:r>
          </a:p>
          <a:p>
            <a:pPr algn="l"/>
            <a:r>
              <a:rPr lang="ru-RU" sz="1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2021-2022 – 2 361 100.28</a:t>
            </a:r>
          </a:p>
          <a:p>
            <a:pPr algn="l"/>
            <a:r>
              <a:rPr lang="ru-RU" sz="1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2022-2023гг – 655 052.40</a:t>
            </a:r>
          </a:p>
          <a:p>
            <a:pPr algn="l"/>
            <a:r>
              <a:rPr lang="ru-RU" sz="12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2023-2024гг – 2 578 029.46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воспитания и социализации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акциях «Засветись», «Окна Победы», «Письма победы», «Письмо солдату», «Окна России», «Тепло ваших рук» и др.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фестивалях «Красота Божьего мира», «Пасхальный перезвон», «Через нее спасется мир»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уроки безопасности, ОБЖ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Призывника. Лучший результат на станции Красный крест.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краеведческий марафон экскурсий. Вхождение в рейтинг лидеров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к-с сочинений «Без срока давности»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Всероссийского конкурса юных чтецов «Живая классика 2021»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 «Зарница»  – победитель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смотр-конкурс на лучший пришкольный лагерь дневного пребывания – победитель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правонарушений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создания условий для деятельности педагогов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подготовка (курсовая подготовка) на базе НИРО,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единыйурок.рф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1сентября и др.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 (учитель года)</a:t>
            </a:r>
          </a:p>
          <a:p>
            <a:pPr algn="l"/>
            <a:endParaRPr lang="ru-RU" sz="1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F46DDE2-0797-437B-B504-315EC13E77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7" y="2200535"/>
            <a:ext cx="1459628" cy="821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DA2E293-72AD-4728-BCAF-C31E245B8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7" y="2838144"/>
            <a:ext cx="1760699" cy="9903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1EC1D4C-13E1-487C-90F5-EE88FD8989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" y="3616238"/>
            <a:ext cx="1233840" cy="2193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62118B4-3A4E-40EF-BD3A-27470AC2E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" y="4829155"/>
            <a:ext cx="1113781" cy="19800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BDD0983-FE1B-4F5C-BCD2-8AF020DA01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11" y="5646304"/>
            <a:ext cx="2148962" cy="12087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57BBFCF-557A-4349-A315-3ECF07D9CF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35" y="5503081"/>
            <a:ext cx="2400658" cy="13503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D5D355A-03B9-4DE3-AF96-5F6F6B86A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48" y="4953000"/>
            <a:ext cx="1239543" cy="22036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1F67824-C917-4076-AAED-D90867BA0C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33" y="5115889"/>
            <a:ext cx="2017439" cy="11348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80" y="103123"/>
            <a:ext cx="7430770" cy="369332"/>
          </a:xfrm>
        </p:spPr>
        <p:txBody>
          <a:bodyPr/>
          <a:lstStyle/>
          <a:p>
            <a:r>
              <a:rPr lang="ru-RU" dirty="0" smtClean="0"/>
              <a:t>Ближайшие перспективы развития ОО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990600"/>
            <a:ext cx="6279002" cy="3172392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ШКОЛА ПРОШЛА САМОДИАГНОСТИКУ </a:t>
            </a:r>
            <a:r>
              <a:rPr lang="ru-RU" b="1" dirty="0">
                <a:solidFill>
                  <a:srgbClr val="7030A0"/>
                </a:solidFill>
              </a:rPr>
              <a:t>по методике </a:t>
            </a:r>
            <a:r>
              <a:rPr lang="ru-RU" dirty="0">
                <a:solidFill>
                  <a:srgbClr val="7030A0"/>
                </a:solidFill>
              </a:rPr>
              <a:t>«ФГБНУ Институт управления образованием Российской академии образования» (далее – «ФГБНУ ИУО РАО») на основе принципов управления качеством образования в рамках проекта «Школа </a:t>
            </a:r>
            <a:r>
              <a:rPr lang="ru-RU" dirty="0" err="1">
                <a:solidFill>
                  <a:srgbClr val="7030A0"/>
                </a:solidFill>
              </a:rPr>
              <a:t>Минпросвещения</a:t>
            </a:r>
            <a:r>
              <a:rPr lang="ru-RU" dirty="0">
                <a:solidFill>
                  <a:srgbClr val="7030A0"/>
                </a:solidFill>
              </a:rPr>
              <a:t> России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Направления</a:t>
            </a:r>
          </a:p>
          <a:p>
            <a:r>
              <a:rPr lang="ru-RU" dirty="0">
                <a:solidFill>
                  <a:srgbClr val="7030A0"/>
                </a:solidFill>
              </a:rPr>
              <a:t>-</a:t>
            </a:r>
            <a:r>
              <a:rPr lang="ru-RU" dirty="0" smtClean="0">
                <a:solidFill>
                  <a:srgbClr val="7030A0"/>
                </a:solidFill>
              </a:rPr>
              <a:t> «Знание»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«Здоровье»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«Творчество»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-  «Воспитание»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«Профориентация»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«Школьный климат»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7030A0"/>
                </a:solidFill>
              </a:rPr>
              <a:t>«Образовательная среда. ЦОС»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399"/>
            <a:ext cx="4230519" cy="2381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313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4600" y="2743200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980" y="103123"/>
            <a:ext cx="7430770" cy="1107996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НОРМАТИВНЫЕ ОСНОВАНИЯ РЕАЛИЗАЦИИ ПРОГРАММЫ РАЗВИТИЯ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1066800"/>
            <a:ext cx="8389620" cy="4985980"/>
          </a:xfrm>
        </p:spPr>
        <p:txBody>
          <a:bodyPr/>
          <a:lstStyle/>
          <a:p>
            <a:r>
              <a:rPr lang="ru-RU" b="1" dirty="0"/>
              <a:t>- Федеральный закон № 273-ФЗ «Об образовании в Российской федерации»</a:t>
            </a:r>
            <a:br>
              <a:rPr lang="ru-RU" b="1" dirty="0"/>
            </a:br>
            <a:r>
              <a:rPr lang="ru-RU" b="1" dirty="0"/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26 декабря 2017 г. № 1642  «Об утверждении государственной программы Российской Федерации «Развитие образования» (сроки реализации 2018-2025);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Указ Президента Российской Федерации от 7 мая 2018 г. № 204 в части решения задач и достижения стратегических целей по направлению «Образование»;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«Образование», утверждён президиумом Совета при президенте РФ (протокол от 03.09.2018. № 10).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Рособрнадзора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19.08.2020г №847 «Об утверждении методики выявления ОО, имеющих низкие образовательные результаты обучающихся на основе комплексного анализа данных об ОО, в том числе данных о качестве образования»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институт оценки качества образования (ФИОКО) «Проект адресной </a:t>
            </a:r>
            <a:r>
              <a:rPr lang="ru-RU" dirty="0" err="1"/>
              <a:t>методическои</a:t>
            </a:r>
            <a:r>
              <a:rPr lang="ru-RU" dirty="0"/>
              <a:t> помощи общеобразовательным организациям, имеющим низкие образовательные результаты обучающихся» в соответствии с паспортом федерального проекта «Современная школа»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/>
              <a:t>- Устав школы</a:t>
            </a:r>
            <a:br>
              <a:rPr lang="ru-RU" b="1" dirty="0"/>
            </a:br>
            <a:r>
              <a:rPr lang="ru-RU" b="1" dirty="0"/>
              <a:t>- Основная образовательная программа МБОУ Богородской ОШ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85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800" y="152401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АНАЛИТИЧЕСКОЕ ОБОСНОВАНИЕ 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3800" y="521733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Анализ внешних факторов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7800" y="891064"/>
            <a:ext cx="7588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приоритеты государственной политики в сфере общего образования до 2025 года определены в следующих стратегических документах: государственная программа РФ «Развитие образования» (сроки реализации 2018-2025); Указ Президента РФ от 7 мая 2018 г. № 204 в     части решения задач и достижения стратегических целей по  направлению «Образование»; Национальный проект «Образование».</a:t>
            </a:r>
          </a:p>
          <a:p>
            <a:pPr algn="just"/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Смена парадигмы образования, переход к системно-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деятельностному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подходу с практико-ориентированной направленностью, переход на новые государственные стандарты.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Высокий уровень Всероссийской и международной оценки качества образования.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национальной системы профессионального роста педагогических работников.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5.Привлечение информационных Всероссийских образовательных ресурсов (Финансовая грамотность,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Проектория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Открытые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уроки.рф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6.Обновление содержания и форм внеурочной деятельности в соответствии с образовательными запросами обучающихся и их родителей (законных представителей)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Усиление воспитательной составляющей образования.</a:t>
            </a:r>
          </a:p>
          <a:p>
            <a:pPr marL="0" indent="0" algn="just"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Возможности сетевой системы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338931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19400" y="15240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АНАЛИТИЧЕСКОЕ ОБОСНОВАНИЕ 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33800" y="528557"/>
            <a:ext cx="335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Анализ внутренних факторов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5000" y="897889"/>
            <a:ext cx="7010400" cy="557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Сложился  стабильный  педагогический коллектив, способный решать задачи в изменяющихся условиях. Отрицательным моментом является недостаточная мотивация части педагогического коллектива, профессиональное выгорание,  инертность.</a:t>
            </a:r>
          </a:p>
          <a:p>
            <a:pPr algn="just">
              <a:buFontTx/>
              <a:buAutoNum type="arabicPeriod"/>
            </a:pP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Узкопредметная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направленность деятельности педагогов, недостаточное стремление интегрировать свою деятельность и создавать совместные творческое проекты.</a:t>
            </a:r>
          </a:p>
          <a:p>
            <a:pPr algn="just">
              <a:buFontTx/>
              <a:buAutoNum type="arabicPeriod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подготовленность и педагогическая загруженность наставников, способных целенаправленно и качественно работать с молодыми специалистами.</a:t>
            </a:r>
          </a:p>
          <a:p>
            <a:pPr algn="just">
              <a:buFontTx/>
              <a:buAutoNum type="arabicPeriod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доли учащихся с проявлениями социальной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дезадаптации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увеличение проявлений детской агрессии. Необходимость повышения профессионального мастерства педагогов для работы с данными детьми.</a:t>
            </a:r>
          </a:p>
          <a:p>
            <a:pPr algn="just">
              <a:buFontTx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мотивация школьников к обучению. </a:t>
            </a:r>
          </a:p>
          <a:p>
            <a:pPr algn="just">
              <a:buFontTx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образования – ШНОР по итогам ВПР,  ГИА</a:t>
            </a:r>
          </a:p>
          <a:p>
            <a:pPr algn="just">
              <a:buFontTx/>
              <a:buAutoNum type="arabicPeriod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обновления и технического переоснащения внутренней инфраструктуры школы.</a:t>
            </a:r>
          </a:p>
          <a:p>
            <a:pPr algn="just">
              <a:buFontTx/>
              <a:buAutoNum type="arabicPeriod"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социально-экономический уровень семей обучающихся, низкая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мотивированность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 на качество образования детей.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62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63038" y="400812"/>
            <a:ext cx="7528561" cy="1070356"/>
          </a:xfrm>
          <a:prstGeom prst="rect">
            <a:avLst/>
          </a:prstGeom>
        </p:spPr>
      </p:pic>
      <p:sp>
        <p:nvSpPr>
          <p:cNvPr id="3" name="object 3"/>
          <p:cNvSpPr>
            <a:spLocks noGrp="1" noEditPoints="1"/>
          </p:cNvSpPr>
          <p:nvPr>
            <p:ph type="title"/>
          </p:nvPr>
        </p:nvSpPr>
        <p:spPr>
          <a:xfrm>
            <a:off x="2286000" y="400429"/>
            <a:ext cx="52578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1800" dirty="0"/>
              <a:t>ЦЕЛЬ ПРОГРАММЫ: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62000" y="1621115"/>
            <a:ext cx="8229599" cy="5160685"/>
            <a:chOff x="800100" y="1376272"/>
            <a:chExt cx="8229599" cy="5160685"/>
          </a:xfrm>
        </p:grpSpPr>
        <p:sp>
          <p:nvSpPr>
            <p:cNvPr id="6" name="object 6"/>
            <p:cNvSpPr/>
            <p:nvPr/>
          </p:nvSpPr>
          <p:spPr>
            <a:xfrm>
              <a:off x="2080259" y="5131307"/>
              <a:ext cx="6029325" cy="302260"/>
            </a:xfrm>
            <a:custGeom>
              <a:avLst/>
              <a:gdLst/>
              <a:ahLst/>
              <a:cxnLst/>
              <a:rect l="l" t="t" r="r" b="b"/>
              <a:pathLst>
                <a:path w="6029325" h="302260">
                  <a:moveTo>
                    <a:pt x="3014472" y="0"/>
                  </a:moveTo>
                  <a:lnTo>
                    <a:pt x="0" y="74295"/>
                  </a:lnTo>
                  <a:lnTo>
                    <a:pt x="0" y="301752"/>
                  </a:lnTo>
                  <a:lnTo>
                    <a:pt x="32257" y="299339"/>
                  </a:lnTo>
                  <a:lnTo>
                    <a:pt x="107695" y="294513"/>
                  </a:lnTo>
                  <a:lnTo>
                    <a:pt x="958214" y="253873"/>
                  </a:lnTo>
                  <a:lnTo>
                    <a:pt x="2508504" y="220345"/>
                  </a:lnTo>
                  <a:lnTo>
                    <a:pt x="6028944" y="220345"/>
                  </a:lnTo>
                  <a:lnTo>
                    <a:pt x="6028944" y="74295"/>
                  </a:lnTo>
                  <a:lnTo>
                    <a:pt x="3014472" y="0"/>
                  </a:lnTo>
                  <a:close/>
                </a:path>
                <a:path w="6029325" h="302260">
                  <a:moveTo>
                    <a:pt x="6028944" y="220345"/>
                  </a:moveTo>
                  <a:lnTo>
                    <a:pt x="3477387" y="220345"/>
                  </a:lnTo>
                  <a:lnTo>
                    <a:pt x="5049266" y="253873"/>
                  </a:lnTo>
                  <a:lnTo>
                    <a:pt x="6007354" y="299339"/>
                  </a:lnTo>
                  <a:lnTo>
                    <a:pt x="6028944" y="301752"/>
                  </a:lnTo>
                  <a:lnTo>
                    <a:pt x="6028944" y="220345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68068" y="4172711"/>
              <a:ext cx="6053455" cy="347980"/>
            </a:xfrm>
            <a:custGeom>
              <a:avLst/>
              <a:gdLst/>
              <a:ahLst/>
              <a:cxnLst/>
              <a:rect l="l" t="t" r="r" b="b"/>
              <a:pathLst>
                <a:path w="6053455" h="347979">
                  <a:moveTo>
                    <a:pt x="3026664" y="0"/>
                  </a:moveTo>
                  <a:lnTo>
                    <a:pt x="0" y="85470"/>
                  </a:lnTo>
                  <a:lnTo>
                    <a:pt x="0" y="347471"/>
                  </a:lnTo>
                  <a:lnTo>
                    <a:pt x="32384" y="344677"/>
                  </a:lnTo>
                  <a:lnTo>
                    <a:pt x="108076" y="339217"/>
                  </a:lnTo>
                  <a:lnTo>
                    <a:pt x="962025" y="292354"/>
                  </a:lnTo>
                  <a:lnTo>
                    <a:pt x="1664716" y="270256"/>
                  </a:lnTo>
                  <a:lnTo>
                    <a:pt x="2518664" y="253745"/>
                  </a:lnTo>
                  <a:lnTo>
                    <a:pt x="6053328" y="253745"/>
                  </a:lnTo>
                  <a:lnTo>
                    <a:pt x="6053328" y="85470"/>
                  </a:lnTo>
                  <a:lnTo>
                    <a:pt x="3026664" y="0"/>
                  </a:lnTo>
                  <a:close/>
                </a:path>
                <a:path w="6053455" h="347979">
                  <a:moveTo>
                    <a:pt x="6053328" y="253745"/>
                  </a:moveTo>
                  <a:lnTo>
                    <a:pt x="3491483" y="253745"/>
                  </a:lnTo>
                  <a:lnTo>
                    <a:pt x="4356227" y="270256"/>
                  </a:lnTo>
                  <a:lnTo>
                    <a:pt x="5069712" y="292354"/>
                  </a:lnTo>
                  <a:lnTo>
                    <a:pt x="5361558" y="306069"/>
                  </a:lnTo>
                  <a:lnTo>
                    <a:pt x="6031737" y="344677"/>
                  </a:lnTo>
                  <a:lnTo>
                    <a:pt x="6053328" y="347471"/>
                  </a:lnTo>
                  <a:lnTo>
                    <a:pt x="6053328" y="253745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0636" y="3160775"/>
              <a:ext cx="6055360" cy="431800"/>
            </a:xfrm>
            <a:custGeom>
              <a:avLst/>
              <a:gdLst/>
              <a:ahLst/>
              <a:cxnLst/>
              <a:rect l="l" t="t" r="r" b="b"/>
              <a:pathLst>
                <a:path w="6055359" h="431800">
                  <a:moveTo>
                    <a:pt x="3027426" y="0"/>
                  </a:moveTo>
                  <a:lnTo>
                    <a:pt x="0" y="106172"/>
                  </a:lnTo>
                  <a:lnTo>
                    <a:pt x="0" y="431291"/>
                  </a:lnTo>
                  <a:lnTo>
                    <a:pt x="32384" y="427863"/>
                  </a:lnTo>
                  <a:lnTo>
                    <a:pt x="108076" y="421004"/>
                  </a:lnTo>
                  <a:lnTo>
                    <a:pt x="681227" y="379984"/>
                  </a:lnTo>
                  <a:lnTo>
                    <a:pt x="962278" y="362838"/>
                  </a:lnTo>
                  <a:lnTo>
                    <a:pt x="1665097" y="335407"/>
                  </a:lnTo>
                  <a:lnTo>
                    <a:pt x="2519299" y="314960"/>
                  </a:lnTo>
                  <a:lnTo>
                    <a:pt x="6054852" y="314960"/>
                  </a:lnTo>
                  <a:lnTo>
                    <a:pt x="6054852" y="106172"/>
                  </a:lnTo>
                  <a:lnTo>
                    <a:pt x="3027426" y="0"/>
                  </a:lnTo>
                  <a:close/>
                </a:path>
                <a:path w="6055359" h="431800">
                  <a:moveTo>
                    <a:pt x="6054852" y="314960"/>
                  </a:moveTo>
                  <a:lnTo>
                    <a:pt x="3492373" y="314960"/>
                  </a:lnTo>
                  <a:lnTo>
                    <a:pt x="4357370" y="335407"/>
                  </a:lnTo>
                  <a:lnTo>
                    <a:pt x="5070983" y="362838"/>
                  </a:lnTo>
                  <a:lnTo>
                    <a:pt x="5362829" y="379984"/>
                  </a:lnTo>
                  <a:lnTo>
                    <a:pt x="6033262" y="427863"/>
                  </a:lnTo>
                  <a:lnTo>
                    <a:pt x="6054852" y="431291"/>
                  </a:lnTo>
                  <a:lnTo>
                    <a:pt x="6054852" y="31496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00100" y="1376272"/>
              <a:ext cx="8229599" cy="516068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78991" y="1699927"/>
            <a:ext cx="6478905" cy="403957"/>
          </a:xfrm>
          <a:prstGeom prst="rect">
            <a:avLst/>
          </a:prstGeom>
        </p:spPr>
        <p:txBody>
          <a:bodyPr vert="horz" wrap="square" lIns="0" tIns="156210" rIns="0" bIns="0" rtlCol="0">
            <a:spAutoFit/>
          </a:bodyPr>
          <a:lstStyle/>
          <a:p>
            <a:pPr marL="106045" algn="ctr">
              <a:lnSpc>
                <a:spcPct val="100000"/>
              </a:lnSpc>
              <a:spcBef>
                <a:spcPts val="5"/>
              </a:spcBef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программы:</a:t>
            </a: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4601" y="747771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создание условий, необходимых для перехода школы в эффективный режим работы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75142" y="2182696"/>
            <a:ext cx="7086601" cy="390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2720" indent="-1352550" algn="just">
              <a:lnSpc>
                <a:spcPct val="120000"/>
              </a:lnSpc>
              <a:spcAft>
                <a:spcPts val="0"/>
              </a:spcAft>
              <a:tabLst>
                <a:tab pos="1888490" algn="l"/>
              </a:tabLs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1.Провести анализ внутренних и внешних факторов, влияющих на результативность  деятельности ОО.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2.Подготовить	нормативную	базу,	ресурсное,	кадровое 	и методическое обеспечение для реализации проекта.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3.Усовершенствовать	внутреннюю	систему	оценки	качества образования через создание единой системы мониторинга и контроля качества образования, качества преподавания, соответствия условий организации образовательного процесса нормативным требованиям и социальным ожиданиям.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 4.Разработать	модель	профессионального	развития	учителей, освоение ими новых педагогических технологий, способствующих повышению качества преподавания.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5. Подготовить программы развития индивидуальных способностей школьников,	повышения	мотивации	обучающихся, социальной адаптации.</a:t>
            </a:r>
          </a:p>
          <a:p>
            <a:pPr algn="just"/>
            <a:r>
              <a:rPr lang="ru-RU" sz="1400" dirty="0">
                <a:latin typeface="Arial" pitchFamily="34" charset="0"/>
                <a:cs typeface="Arial" pitchFamily="34" charset="0"/>
              </a:rPr>
              <a:t>6.Создать	условия	для	благоприятного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взаимодействия	всех участников образовательного процесса: педагогов, родителей, детей, социальных партнеров.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EditPoints="1"/>
          </p:cNvSpPr>
          <p:nvPr>
            <p:ph type="title"/>
          </p:nvPr>
        </p:nvSpPr>
        <p:spPr>
          <a:xfrm>
            <a:off x="1280160" y="132587"/>
            <a:ext cx="6727190" cy="43922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065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65"/>
              </a:spcBef>
            </a:pPr>
            <a:r>
              <a:rPr lang="ru-RU" sz="1800" dirty="0"/>
              <a:t>ЭТАПЫ РЕАЛИЗАЦИИ ПРОГРАММЫ</a:t>
            </a:r>
            <a:endParaRPr sz="1800" dirty="0"/>
          </a:p>
        </p:txBody>
      </p:sp>
      <p:sp>
        <p:nvSpPr>
          <p:cNvPr id="33" name="object 33"/>
          <p:cNvSpPr txBox="1"/>
          <p:nvPr/>
        </p:nvSpPr>
        <p:spPr>
          <a:xfrm>
            <a:off x="1828800" y="1371600"/>
            <a:ext cx="6781800" cy="39029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spc="-1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21-</a:t>
            </a:r>
            <a:r>
              <a:rPr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pc="-25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pc="-25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(первое полугодие) -</a:t>
            </a:r>
            <a:r>
              <a:rPr lang="en-US" b="1" dirty="0">
                <a:solidFill>
                  <a:srgbClr val="C00000"/>
                </a:solidFill>
              </a:rPr>
              <a:t>I</a:t>
            </a:r>
            <a:r>
              <a:rPr lang="ru-RU" b="1" dirty="0">
                <a:solidFill>
                  <a:srgbClr val="C00000"/>
                </a:solidFill>
              </a:rPr>
              <a:t> этап </a:t>
            </a:r>
          </a:p>
          <a:p>
            <a:pPr algn="l"/>
            <a:r>
              <a:rPr lang="ru-RU" b="1" dirty="0">
                <a:solidFill>
                  <a:srgbClr val="0070C0"/>
                </a:solidFill>
              </a:rPr>
              <a:t>(аналитико-диагностический, подготовительный) </a:t>
            </a:r>
            <a:r>
              <a:rPr lang="ru-RU" dirty="0">
                <a:solidFill>
                  <a:srgbClr val="0070C0"/>
                </a:solidFill>
              </a:rPr>
              <a:t>проведение аналитической и диагностической работы; разработка и утверждение школьного проекта</a:t>
            </a:r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II </a:t>
            </a:r>
            <a:r>
              <a:rPr lang="ru-RU" b="1" dirty="0">
                <a:solidFill>
                  <a:srgbClr val="C00000"/>
                </a:solidFill>
              </a:rPr>
              <a:t>этап 22 </a:t>
            </a:r>
            <a:r>
              <a:rPr lang="ru-RU" b="1" dirty="0" err="1">
                <a:solidFill>
                  <a:srgbClr val="C00000"/>
                </a:solidFill>
              </a:rPr>
              <a:t>гг</a:t>
            </a:r>
            <a:r>
              <a:rPr lang="ru-RU" b="1" dirty="0">
                <a:solidFill>
                  <a:srgbClr val="C00000"/>
                </a:solidFill>
              </a:rPr>
              <a:t> (</a:t>
            </a:r>
            <a:r>
              <a:rPr lang="ru-RU" dirty="0">
                <a:solidFill>
                  <a:srgbClr val="C00000"/>
                </a:solidFill>
              </a:rPr>
              <a:t>экспериментально-внедренческий) </a:t>
            </a:r>
          </a:p>
          <a:p>
            <a:pPr algn="l"/>
            <a:r>
              <a:rPr lang="ru-RU" dirty="0">
                <a:solidFill>
                  <a:srgbClr val="0070C0"/>
                </a:solidFill>
              </a:rPr>
              <a:t>Реализация плана дорожной карты</a:t>
            </a:r>
          </a:p>
          <a:p>
            <a:r>
              <a:rPr lang="en-US" b="1" dirty="0">
                <a:solidFill>
                  <a:srgbClr val="C00000"/>
                </a:solidFill>
              </a:rPr>
              <a:t>III </a:t>
            </a:r>
            <a:r>
              <a:rPr lang="ru-RU" b="1" dirty="0">
                <a:solidFill>
                  <a:srgbClr val="C00000"/>
                </a:solidFill>
              </a:rPr>
              <a:t>этап</a:t>
            </a:r>
            <a:r>
              <a:rPr lang="en-US" b="1" dirty="0">
                <a:solidFill>
                  <a:srgbClr val="C00000"/>
                </a:solidFill>
              </a:rPr>
              <a:t> 23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гг</a:t>
            </a:r>
            <a:r>
              <a:rPr lang="ru-RU" b="1" dirty="0">
                <a:solidFill>
                  <a:srgbClr val="C00000"/>
                </a:solidFill>
              </a:rPr>
              <a:t> (</a:t>
            </a:r>
            <a:r>
              <a:rPr lang="ru-RU" dirty="0">
                <a:solidFill>
                  <a:srgbClr val="C00000"/>
                </a:solidFill>
              </a:rPr>
              <a:t>этап промежуточного контроля и коррекции) </a:t>
            </a:r>
            <a:r>
              <a:rPr lang="ru-RU" dirty="0">
                <a:solidFill>
                  <a:srgbClr val="0070C0"/>
                </a:solidFill>
              </a:rPr>
              <a:t>Отслеживание и корректировка результатов реализации программы, апробация и экспертная оценка информационного обеспечения образовательного процесса</a:t>
            </a:r>
            <a:r>
              <a:rPr lang="ru-RU" dirty="0"/>
              <a:t>.</a:t>
            </a:r>
          </a:p>
          <a:p>
            <a:pPr algn="l"/>
            <a:r>
              <a:rPr lang="en-US" b="1" dirty="0">
                <a:solidFill>
                  <a:srgbClr val="C00000"/>
                </a:solidFill>
              </a:rPr>
              <a:t>IV </a:t>
            </a:r>
            <a:r>
              <a:rPr lang="ru-RU" b="1" dirty="0">
                <a:solidFill>
                  <a:srgbClr val="C00000"/>
                </a:solidFill>
              </a:rPr>
              <a:t>этап 24г</a:t>
            </a:r>
            <a:r>
              <a:rPr lang="ru-RU" b="1" dirty="0"/>
              <a:t>– </a:t>
            </a:r>
            <a:r>
              <a:rPr lang="ru-RU" b="1" dirty="0">
                <a:solidFill>
                  <a:srgbClr val="C00000"/>
                </a:solidFill>
              </a:rPr>
              <a:t>(завершающий) </a:t>
            </a:r>
            <a:r>
              <a:rPr lang="ru-RU" dirty="0">
                <a:solidFill>
                  <a:srgbClr val="0070C0"/>
                </a:solidFill>
              </a:rPr>
              <a:t>этап полной реализации проекта. Анализ достигнутых результатов и перспективный план дальнейшего развития ОУ.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38225" algn="l"/>
                <a:tab pos="2064385" algn="l"/>
              </a:tabLst>
            </a:pPr>
            <a:r>
              <a:rPr lang="ru-RU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1200" y="1251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программных мероприятий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67000" y="381843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ПРОГРАММЫ АНТИРИСКОВЫХ МЕР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822144"/>
            <a:ext cx="3962400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45"/>
              </a:lnSpc>
              <a:spcBef>
                <a:spcPts val="105"/>
              </a:spcBef>
            </a:pPr>
            <a:r>
              <a:rPr lang="ru-RU" sz="1200" dirty="0">
                <a:solidFill>
                  <a:schemeClr val="tx1"/>
                </a:solidFill>
              </a:rPr>
              <a:t>Высокая доля обучающихся с рисками учебной </a:t>
            </a:r>
            <a:r>
              <a:rPr lang="ru-RU" sz="1200" dirty="0" err="1">
                <a:solidFill>
                  <a:schemeClr val="tx1"/>
                </a:solidFill>
              </a:rPr>
              <a:t>неуспешности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Цель: </a:t>
            </a:r>
            <a:r>
              <a:rPr lang="ru-RU" sz="1200" dirty="0">
                <a:solidFill>
                  <a:schemeClr val="tx1"/>
                </a:solidFill>
              </a:rPr>
              <a:t>снижение доли обучающихся с рисками учебной </a:t>
            </a:r>
            <a:r>
              <a:rPr lang="ru-RU" sz="1200" dirty="0" err="1">
                <a:solidFill>
                  <a:schemeClr val="tx1"/>
                </a:solidFill>
              </a:rPr>
              <a:t>неуспешности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 </a:t>
            </a:r>
            <a:endParaRPr lang="ru-RU" sz="1200" b="1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Задачи реализации программы: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Обеспечить психологический комфорт обучающихся, ситуацию успеха в обучении.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Разработать программу по работе со слабоуспевающими обучающимися на основе индивидуального и дифференцированного подходов.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Осуществлять мониторинг развития обучающихся с рисками учебной </a:t>
            </a:r>
            <a:r>
              <a:rPr lang="ru-RU" sz="1200" dirty="0" err="1">
                <a:solidFill>
                  <a:schemeClr val="tx1"/>
                </a:solidFill>
              </a:rPr>
              <a:t>неуспешности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Осуществлять системное психолого-педагогическое сопровождение обучающихся с рисками учебной </a:t>
            </a:r>
            <a:r>
              <a:rPr lang="ru-RU" sz="1200" dirty="0" err="1">
                <a:solidFill>
                  <a:schemeClr val="tx1"/>
                </a:solidFill>
              </a:rPr>
              <a:t>неуспешности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Организовать повышение квалификации педагогов.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Провести анализ выполнения Всероссийских проверочных работ, результатов ГИА.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81600" y="1371600"/>
            <a:ext cx="3810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0910" algn="l">
              <a:lnSpc>
                <a:spcPct val="100000"/>
              </a:lnSpc>
              <a:spcBef>
                <a:spcPts val="935"/>
              </a:spcBef>
              <a:tabLst>
                <a:tab pos="1749425" algn="l"/>
              </a:tabLst>
            </a:pPr>
            <a:r>
              <a:rPr lang="ru-RU" sz="1200" dirty="0">
                <a:solidFill>
                  <a:schemeClr val="tx1"/>
                </a:solidFill>
              </a:rPr>
              <a:t>Несформированность </a:t>
            </a:r>
            <a:r>
              <a:rPr lang="ru-RU" sz="1200" dirty="0" err="1">
                <a:solidFill>
                  <a:schemeClr val="tx1"/>
                </a:solidFill>
              </a:rPr>
              <a:t>внутришкольной</a:t>
            </a:r>
            <a:r>
              <a:rPr lang="ru-RU" sz="1200" dirty="0">
                <a:solidFill>
                  <a:schemeClr val="tx1"/>
                </a:solidFill>
              </a:rPr>
              <a:t> системы повышения квалификации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Цель: сформировать </a:t>
            </a:r>
            <a:r>
              <a:rPr lang="ru-RU" sz="1200" b="1" dirty="0" err="1">
                <a:solidFill>
                  <a:schemeClr val="tx1"/>
                </a:solidFill>
              </a:rPr>
              <a:t>внутришкольную</a:t>
            </a:r>
            <a:r>
              <a:rPr lang="ru-RU" sz="1200" b="1" dirty="0">
                <a:solidFill>
                  <a:schemeClr val="tx1"/>
                </a:solidFill>
              </a:rPr>
              <a:t> систему повышения квалификации педагогов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b="1" dirty="0">
                <a:solidFill>
                  <a:schemeClr val="tx1"/>
                </a:solidFill>
              </a:rPr>
              <a:t>Задачи:</a:t>
            </a:r>
            <a:endParaRPr lang="ru-RU" sz="120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 Поддержка и совершенствование профессионального уровня всех педагогов в соответствии с требованиями сегодняшнего дня.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Создание условий для развития индивидуальных способностей к профессиональной деятельности до потенциально возможного уровня.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Переориентация целевых установок при планировании и реализации повышения квалификации с совершенствования профессиональных знаний, умений и навыков на развитие профессиональной компетентности.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Активизация профессионального творчества, духа состязательности в педагогическом мастерстве.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Предоставление научной и методической поддержки для полноценной самореализации индивидуальных творческих замыслов педагогов.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Удовлетворение потребностей в поиске и освоении передового педагогического опыта, педагогических инноваций и научных достижений.</a:t>
            </a:r>
          </a:p>
        </p:txBody>
      </p:sp>
    </p:spTree>
    <p:extLst>
      <p:ext uri="{BB962C8B-B14F-4D97-AF65-F5344CB8AC3E}">
        <p14:creationId xmlns:p14="http://schemas.microsoft.com/office/powerpoint/2010/main" val="3558741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4600" y="381000"/>
            <a:ext cx="420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spc="-40" dirty="0">
                <a:solidFill>
                  <a:srgbClr val="C00000"/>
                </a:solidFill>
              </a:rPr>
              <a:t>ПРОГРАММЫ</a:t>
            </a:r>
            <a:r>
              <a:rPr lang="ru-RU" sz="1800" spc="-6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C00000"/>
                </a:solidFill>
              </a:rPr>
              <a:t>АНТИРИСКОВЫХ</a:t>
            </a:r>
            <a:r>
              <a:rPr lang="ru-RU" sz="1800" spc="-50" dirty="0">
                <a:solidFill>
                  <a:srgbClr val="C00000"/>
                </a:solidFill>
              </a:rPr>
              <a:t> </a:t>
            </a:r>
            <a:r>
              <a:rPr lang="ru-RU" sz="1800" spc="-25" dirty="0">
                <a:solidFill>
                  <a:srgbClr val="C00000"/>
                </a:solidFill>
              </a:rPr>
              <a:t>МЕР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14118" y="838200"/>
            <a:ext cx="6039281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НАПРАВЛЕНИЕ - </a:t>
            </a:r>
            <a:r>
              <a:rPr lang="ru-RU" b="1" i="1" dirty="0"/>
              <a:t>Высокая доля обучающихся с рисками учебной </a:t>
            </a:r>
            <a:r>
              <a:rPr lang="ru-RU" b="1" i="1" dirty="0" err="1"/>
              <a:t>неуспешности</a:t>
            </a:r>
            <a:r>
              <a:rPr lang="ru-RU" b="1" i="1" dirty="0"/>
              <a:t>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1752601"/>
            <a:ext cx="236220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</a:rPr>
              <a:t>Уроки с созданием</a:t>
            </a:r>
          </a:p>
          <a:p>
            <a:r>
              <a:rPr lang="ru-RU" sz="1400" dirty="0">
                <a:solidFill>
                  <a:srgbClr val="FFFF00"/>
                </a:solidFill>
              </a:rPr>
              <a:t>« ситуации успеха»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00600" y="1633212"/>
            <a:ext cx="2667000" cy="76199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00B050"/>
                </a:solidFill>
              </a:rPr>
              <a:t>Для  родителей проведён лекторий: </a:t>
            </a:r>
            <a:r>
              <a:rPr lang="ru-RU" sz="1200" b="1" dirty="0">
                <a:solidFill>
                  <a:srgbClr val="00B050"/>
                </a:solidFill>
              </a:rPr>
              <a:t> </a:t>
            </a:r>
            <a:endParaRPr lang="ru-RU" sz="1200" dirty="0">
              <a:solidFill>
                <a:srgbClr val="00B050"/>
              </a:solidFill>
            </a:endParaRPr>
          </a:p>
          <a:p>
            <a:r>
              <a:rPr lang="ru-RU" sz="1200" b="1" dirty="0">
                <a:solidFill>
                  <a:srgbClr val="00B050"/>
                </a:solidFill>
              </a:rPr>
              <a:t>Школьная неуспеваемость. Куда бежать, если ребенок плохо учится?»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4969" y="3819435"/>
            <a:ext cx="1905000" cy="990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0B050"/>
                </a:solidFill>
              </a:rPr>
              <a:t>Индивидуальные беседы с родителями обучающихся с рисками учебной </a:t>
            </a:r>
            <a:r>
              <a:rPr lang="ru-RU" sz="1200" b="1" dirty="0" err="1">
                <a:solidFill>
                  <a:srgbClr val="00B050"/>
                </a:solidFill>
              </a:rPr>
              <a:t>неуспешности</a:t>
            </a:r>
            <a:endParaRPr lang="ru-RU" sz="1200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038600"/>
            <a:ext cx="20574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720238" y="2789367"/>
            <a:ext cx="1814162" cy="10300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План индивидуально профилактической работы с обучающейся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71800" y="4343400"/>
            <a:ext cx="1066800" cy="1896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67200" y="2395211"/>
            <a:ext cx="1886029" cy="142041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7300" y="2404973"/>
            <a:ext cx="2514600" cy="14144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H="1">
            <a:off x="1447799" y="381000"/>
            <a:ext cx="2773681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1130" marR="146050" indent="1270" algn="ctr">
              <a:lnSpc>
                <a:spcPts val="1760"/>
              </a:lnSpc>
              <a:spcBef>
                <a:spcPts val="395"/>
              </a:spcBef>
            </a:pPr>
            <a:r>
              <a:rPr lang="ru-RU" sz="1200" spc="-1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Педсовет «</a:t>
            </a:r>
            <a:r>
              <a:rPr lang="ru-RU" sz="1200" dirty="0">
                <a:solidFill>
                  <a:srgbClr val="7030A0"/>
                </a:solidFill>
              </a:rPr>
              <a:t>Как повысить качество знаний обучающихся с рисками учебной </a:t>
            </a:r>
            <a:r>
              <a:rPr lang="ru-RU" sz="1200" dirty="0" err="1">
                <a:solidFill>
                  <a:srgbClr val="7030A0"/>
                </a:solidFill>
              </a:rPr>
              <a:t>неуспешности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8200" y="411707"/>
            <a:ext cx="2286000" cy="137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dirty="0">
                <a:solidFill>
                  <a:srgbClr val="7030A0"/>
                </a:solidFill>
              </a:rPr>
              <a:t>Диагностики индивидуальных особенностей познавательных процессов обучающихся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3800" y="3048000"/>
            <a:ext cx="1828800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7030A0"/>
                </a:solidFill>
              </a:rPr>
              <a:t>организован график индивидуально – групповых занятий 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7543800" y="3322319"/>
            <a:ext cx="1752600" cy="6400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7030A0"/>
                </a:solidFill>
              </a:rPr>
              <a:t>Программа </a:t>
            </a:r>
          </a:p>
          <a:p>
            <a:r>
              <a:rPr lang="ru-RU" sz="1200" dirty="0">
                <a:solidFill>
                  <a:srgbClr val="7030A0"/>
                </a:solidFill>
              </a:rPr>
              <a:t>по работе со </a:t>
            </a:r>
          </a:p>
          <a:p>
            <a:r>
              <a:rPr lang="ru-RU" sz="1200" dirty="0">
                <a:solidFill>
                  <a:srgbClr val="7030A0"/>
                </a:solidFill>
              </a:rPr>
              <a:t>слабоуспевающими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6629400" y="4191000"/>
            <a:ext cx="1859281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Утверждаю</a:t>
            </a: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endParaRPr lang="ru-RU" sz="800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Протокол педсовета</a:t>
            </a:r>
            <a:endParaRPr lang="ru-RU" sz="800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№____от ______</a:t>
            </a:r>
            <a:endParaRPr lang="ru-RU" sz="800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kumimoji="0" lang="ru-RU" sz="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endParaRPr lang="ru-RU" sz="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ru-RU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800" dirty="0">
              <a:solidFill>
                <a:prstClr val="white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ru-RU" sz="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ОШ)</a:t>
            </a:r>
            <a:endParaRPr lang="ru-RU" sz="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работы с неуспевающими и слабоуспевающими детьми</a:t>
            </a:r>
            <a:endParaRPr lang="ru-RU" sz="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2022год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62200" y="4538642"/>
            <a:ext cx="3533775" cy="1986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7244" y="1375825"/>
            <a:ext cx="3219982" cy="1811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Текст. поле 8"/>
          <p:cNvSpPr txBox="1"/>
          <p:nvPr/>
        </p:nvSpPr>
        <p:spPr>
          <a:xfrm>
            <a:off x="5715001" y="1512502"/>
            <a:ext cx="2971800" cy="167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 1-3 классах: 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• Методика «Лесенка» В.Г. Щур. • Методика выделения существенных признаков. • Методика </a:t>
            </a:r>
          </a:p>
          <a:p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Руковички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А.Г.Цукермана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• Методика «Рисование по точкам». </a:t>
            </a:r>
          </a:p>
          <a:p>
            <a:r>
              <a:rPr lang="ru-RU" sz="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 5-6 классах: 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• Анкета школьной мотивации Н. Г.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Лускановой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; • Методика определения уровня развития словесно-логического мышления Л.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Переслени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, Т.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Фотековой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 • Методика «Социометрия»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Дж.Морено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В 7-9 классах: 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• «Исследование волевой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саморегуляции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»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А.В.Зверькова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Е.В.Эйдмана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 • «ШТУР»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К.М.Гуревича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 • Методика оценки уровня школьной мотивации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Н.Лускановой</a:t>
            </a:r>
            <a:r>
              <a:rPr lang="ru-RU" sz="8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. • Р.В. </a:t>
            </a:r>
            <a:r>
              <a:rPr lang="ru-RU" sz="800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Овчаровой</a:t>
            </a:r>
            <a:r>
              <a:rPr lang="ru-RU" sz="800" dirty="0">
                <a:solidFill>
                  <a:srgbClr val="7030A0"/>
                </a:solidFill>
              </a:rPr>
              <a:t> «Выявление коммуникативных склонностей учащихся».</a:t>
            </a:r>
            <a:endParaRPr lang="ru-RU" sz="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</TotalTime>
  <Words>1152</Words>
  <Application>Microsoft Office PowerPoint</Application>
  <PresentationFormat>Экран (4:3)</PresentationFormat>
  <Paragraphs>243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Реализация результатов программы развития  «Выход из статуса ШНОР»  (переход в эффективный режим работы в рамках проекта «500+»)</vt:lpstr>
      <vt:lpstr>НОРМАТИВНЫЕ ОСНОВАНИЯ РЕАЛИЗАЦИИ ПРОГРАММЫ РАЗВИТИЯ </vt:lpstr>
      <vt:lpstr>Презентация PowerPoint</vt:lpstr>
      <vt:lpstr>Презентация PowerPoint</vt:lpstr>
      <vt:lpstr>ЦЕЛЬ ПРОГРАММЫ:</vt:lpstr>
      <vt:lpstr>ЭТАПЫ РЕАЛИЗАЦИИ ПРОГРАММЫ</vt:lpstr>
      <vt:lpstr>Презентация PowerPoint</vt:lpstr>
      <vt:lpstr>Презентация PowerPoint</vt:lpstr>
      <vt:lpstr>Презентация PowerPoint</vt:lpstr>
      <vt:lpstr>ПРОГРАММЫ АНТИРИСКОВЫХ МЕР</vt:lpstr>
      <vt:lpstr>ПАРАМЕТРЫ ОЦЕНКИ РЕЗУЛЬТАТИВНОСТИ РЕАЛИЗАЦИИ ПРОГРАММЫ РАЗВИТИЯ Динамика коэффициента обученности и качества знаний учащихся </vt:lpstr>
      <vt:lpstr>Результаты образовательной деятельности Результаты ГИА</vt:lpstr>
      <vt:lpstr>Презентация PowerPoint</vt:lpstr>
      <vt:lpstr>Курсы повышения квалификации</vt:lpstr>
      <vt:lpstr>Охват обучающихся дополнительным образованием</vt:lpstr>
      <vt:lpstr>Презентация PowerPoint</vt:lpstr>
      <vt:lpstr>Параметры оценки эффективности реализации программы развития</vt:lpstr>
      <vt:lpstr>Ближайшие перспективы развития ОО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а</cp:lastModifiedBy>
  <cp:revision>76</cp:revision>
  <dcterms:created xsi:type="dcterms:W3CDTF">2024-10-06T07:39:21Z</dcterms:created>
  <dcterms:modified xsi:type="dcterms:W3CDTF">2024-10-13T11:27:27Z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2024-10-06T00:00:00Z</vt:filetime>
  </property>
  <property fmtid="{D5CDD505-2E9C-101B-9397-08002B2CF9AE}" pid="5" name="Producer">
    <vt:lpwstr>Microsoft® PowerPoint® 2016</vt:lpwstr>
  </property>
</Properties>
</file>